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8" r:id="rId2"/>
    <p:sldId id="256" r:id="rId3"/>
    <p:sldId id="262" r:id="rId4"/>
    <p:sldId id="295" r:id="rId5"/>
    <p:sldId id="273" r:id="rId6"/>
    <p:sldId id="266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7" r:id="rId18"/>
    <p:sldId id="308" r:id="rId19"/>
    <p:sldId id="309" r:id="rId20"/>
    <p:sldId id="306" r:id="rId21"/>
    <p:sldId id="260" r:id="rId22"/>
    <p:sldId id="278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Oswald" pitchFamily="2" charset="77"/>
      <p:regular r:id="rId29"/>
      <p:bold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1"/>
    <p:restoredTop sz="94719"/>
  </p:normalViewPr>
  <p:slideViewPr>
    <p:cSldViewPr snapToGrid="0">
      <p:cViewPr varScale="1">
        <p:scale>
          <a:sx n="202" d="100"/>
          <a:sy n="202" d="100"/>
        </p:scale>
        <p:origin x="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313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337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710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949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098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977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985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182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938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889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368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183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265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708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434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◉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◉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“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49" name="Google Shape;249;p7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0" name="Google Shape;250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4" name="Google Shape;254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5" name="Google Shape;255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" name="Google Shape;256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57" name="Google Shape;257;p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58" name="Google Shape;258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7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9" name="Google Shape;289;p7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0" name="Google Shape;290;p7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6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ourworldinndata.org/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Lighthouse Labs DS</a:t>
            </a:r>
            <a:endParaRPr sz="10000" dirty="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PROJECT:03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dirty="0"/>
              <a:t>Data Visualisation and Dashboards with Tableau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dirty="0"/>
              <a:t>By Jamie Dormaar.  Dec 12</a:t>
            </a:r>
            <a:r>
              <a:rPr lang="en-CA" baseline="30000" dirty="0"/>
              <a:t>th</a:t>
            </a:r>
            <a:r>
              <a:rPr lang="en-CA" dirty="0"/>
              <a:t>, 2022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 err="1">
                <a:solidFill>
                  <a:srgbClr val="28324A"/>
                </a:solidFill>
              </a:rPr>
              <a:t>TreeMap</a:t>
            </a:r>
            <a:r>
              <a:rPr lang="en-CA" sz="2800" dirty="0">
                <a:solidFill>
                  <a:srgbClr val="28324A"/>
                </a:solidFill>
              </a:rPr>
              <a:t>: Also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CA19B1-0EC4-0BC1-D271-EC7E4507A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99" y="157763"/>
            <a:ext cx="8394425" cy="482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40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 err="1">
                <a:solidFill>
                  <a:srgbClr val="28324A"/>
                </a:solidFill>
              </a:rPr>
              <a:t>TreeMap</a:t>
            </a:r>
            <a:r>
              <a:rPr lang="en-CA" sz="2800" dirty="0">
                <a:solidFill>
                  <a:srgbClr val="28324A"/>
                </a:solidFill>
              </a:rPr>
              <a:t>: Also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8D30-95DF-5222-CFA0-4FCD074E7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7" y="82944"/>
            <a:ext cx="7772400" cy="44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21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 err="1">
                <a:solidFill>
                  <a:srgbClr val="28324A"/>
                </a:solidFill>
              </a:rPr>
              <a:t>TreeMap</a:t>
            </a:r>
            <a:r>
              <a:rPr lang="en-CA" sz="2800" dirty="0">
                <a:solidFill>
                  <a:srgbClr val="28324A"/>
                </a:solidFill>
              </a:rPr>
              <a:t>: Also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8D30-95DF-5222-CFA0-4FCD074E7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7" y="82944"/>
            <a:ext cx="7772400" cy="44660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1916F8-74E0-A94D-FF5C-4E4D8E2BF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87" y="236409"/>
            <a:ext cx="7772400" cy="44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59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 err="1">
                <a:solidFill>
                  <a:srgbClr val="28324A"/>
                </a:solidFill>
              </a:rPr>
              <a:t>TreeMap</a:t>
            </a:r>
            <a:r>
              <a:rPr lang="en-CA" sz="2800" dirty="0">
                <a:solidFill>
                  <a:srgbClr val="28324A"/>
                </a:solidFill>
              </a:rPr>
              <a:t>: Also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8D30-95DF-5222-CFA0-4FCD074E7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7" y="82944"/>
            <a:ext cx="7772400" cy="44660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1916F8-74E0-A94D-FF5C-4E4D8E2BF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87" y="236409"/>
            <a:ext cx="7772400" cy="44660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0811C-7232-AF9C-4113-5346EC697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37" y="389874"/>
            <a:ext cx="7772400" cy="44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86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 err="1">
                <a:solidFill>
                  <a:srgbClr val="28324A"/>
                </a:solidFill>
              </a:rPr>
              <a:t>TreeMap</a:t>
            </a:r>
            <a:r>
              <a:rPr lang="en-CA" sz="2800" dirty="0">
                <a:solidFill>
                  <a:srgbClr val="28324A"/>
                </a:solidFill>
              </a:rPr>
              <a:t>: Also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8D30-95DF-5222-CFA0-4FCD074E7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7" y="82944"/>
            <a:ext cx="7772400" cy="44660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1916F8-74E0-A94D-FF5C-4E4D8E2BF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87" y="236409"/>
            <a:ext cx="7772400" cy="44660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0811C-7232-AF9C-4113-5346EC697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37" y="389874"/>
            <a:ext cx="7772400" cy="4466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363458-4FCC-9752-941F-8134F7E7B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769" y="594496"/>
            <a:ext cx="7772400" cy="44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12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 err="1">
                <a:solidFill>
                  <a:srgbClr val="28324A"/>
                </a:solidFill>
              </a:rPr>
              <a:t>TreeMap</a:t>
            </a:r>
            <a:r>
              <a:rPr lang="en-CA" sz="2800" dirty="0">
                <a:solidFill>
                  <a:srgbClr val="28324A"/>
                </a:solidFill>
              </a:rPr>
              <a:t>: Also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FAE07C-ED76-BEF6-6E9F-1962CF332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38720"/>
            <a:ext cx="7772400" cy="44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16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30C62-BDA5-8CE5-68BA-A8697F99E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38720"/>
            <a:ext cx="7772400" cy="4466060"/>
          </a:xfrm>
          <a:prstGeom prst="rect">
            <a:avLst/>
          </a:prstGeom>
        </p:spPr>
      </p:pic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501706" y="134281"/>
            <a:ext cx="8126341" cy="625457"/>
          </a:xfrm>
          <a:prstGeom prst="rect">
            <a:avLst/>
          </a:prstGeom>
          <a:solidFill>
            <a:schemeClr val="accent1">
              <a:alpha val="5002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solidFill>
                  <a:srgbClr val="28324A"/>
                </a:solidFill>
              </a:rPr>
              <a:t>Cancer tends to impact the elderly</a:t>
            </a: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7672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47E265-614A-3995-93E7-0C417E25C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38720"/>
            <a:ext cx="7772400" cy="4466060"/>
          </a:xfrm>
          <a:prstGeom prst="rect">
            <a:avLst/>
          </a:prstGeom>
        </p:spPr>
      </p:pic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501706" y="134281"/>
            <a:ext cx="8126341" cy="625457"/>
          </a:xfrm>
          <a:prstGeom prst="rect">
            <a:avLst/>
          </a:prstGeom>
          <a:solidFill>
            <a:schemeClr val="accent1">
              <a:alpha val="5002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solidFill>
                  <a:srgbClr val="28324A"/>
                </a:solidFill>
              </a:rPr>
              <a:t>Road Injuries in Greenland!  Who knew!!?</a:t>
            </a: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658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CD8F3B-8FA3-0098-A6AE-24150BC4A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38720"/>
            <a:ext cx="7772400" cy="4466060"/>
          </a:xfrm>
          <a:prstGeom prst="rect">
            <a:avLst/>
          </a:prstGeom>
        </p:spPr>
      </p:pic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501706" y="194210"/>
            <a:ext cx="8126341" cy="647362"/>
          </a:xfrm>
          <a:prstGeom prst="rect">
            <a:avLst/>
          </a:prstGeom>
          <a:solidFill>
            <a:schemeClr val="accent2">
              <a:lumMod val="40000"/>
              <a:lumOff val="60000"/>
              <a:alpha val="68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solidFill>
                  <a:srgbClr val="28324A"/>
                </a:solidFill>
              </a:rPr>
              <a:t>Diabetes in Russia.  </a:t>
            </a:r>
            <a:endParaRPr sz="2800" b="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4959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CD8F3B-8FA3-0098-A6AE-24150BC4A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38720"/>
            <a:ext cx="7772400" cy="4466060"/>
          </a:xfrm>
          <a:prstGeom prst="rect">
            <a:avLst/>
          </a:prstGeom>
        </p:spPr>
      </p:pic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501706" y="194210"/>
            <a:ext cx="8126341" cy="1497026"/>
          </a:xfrm>
          <a:prstGeom prst="rect">
            <a:avLst/>
          </a:prstGeom>
          <a:solidFill>
            <a:schemeClr val="accent2">
              <a:lumMod val="40000"/>
              <a:lumOff val="60000"/>
              <a:alpha val="68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solidFill>
                  <a:srgbClr val="28324A"/>
                </a:solidFill>
              </a:rPr>
              <a:t>Diabetes in Russia.  </a:t>
            </a:r>
            <a:r>
              <a:rPr lang="en-CA" sz="2800" b="0" dirty="0">
                <a:solidFill>
                  <a:srgbClr val="28324A"/>
                </a:solidFill>
              </a:rPr>
              <a:t>Superior survival in the other areas of potential </a:t>
            </a:r>
            <a:r>
              <a:rPr lang="en-CA" sz="2800" b="0" dirty="0" err="1">
                <a:solidFill>
                  <a:srgbClr val="28324A"/>
                </a:solidFill>
              </a:rPr>
              <a:t>deathy</a:t>
            </a:r>
            <a:r>
              <a:rPr lang="en-CA" sz="2800" b="0" dirty="0">
                <a:solidFill>
                  <a:srgbClr val="28324A"/>
                </a:solidFill>
              </a:rPr>
              <a:t>-ness, or do they craft masterful sweets worth getting diabetes for?</a:t>
            </a:r>
            <a:endParaRPr sz="2800" b="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917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179044" y="3363425"/>
            <a:ext cx="8279232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OPTION 2:</a:t>
            </a:r>
            <a:br>
              <a:rPr lang="en" dirty="0"/>
            </a:br>
            <a:r>
              <a:rPr lang="en" sz="3600" dirty="0"/>
              <a:t>CAUSE OF DEATH – OUR WORLD IN DATA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 err="1">
                <a:solidFill>
                  <a:srgbClr val="28324A"/>
                </a:solidFill>
              </a:rPr>
              <a:t>TreeMap</a:t>
            </a:r>
            <a:r>
              <a:rPr lang="en-CA" sz="2800" dirty="0">
                <a:solidFill>
                  <a:srgbClr val="28324A"/>
                </a:solidFill>
              </a:rPr>
              <a:t>: Also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F2A17B-5463-8A95-C67D-253506912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38720"/>
            <a:ext cx="7772400" cy="4466060"/>
          </a:xfrm>
          <a:prstGeom prst="rect">
            <a:avLst/>
          </a:prstGeom>
        </p:spPr>
      </p:pic>
      <p:sp>
        <p:nvSpPr>
          <p:cNvPr id="3" name="Google Shape;549;p23">
            <a:extLst>
              <a:ext uri="{FF2B5EF4-FFF2-40B4-BE49-F238E27FC236}">
                <a16:creationId xmlns:a16="http://schemas.microsoft.com/office/drawing/2014/main" id="{4FCE2133-687C-1886-5A69-9FF4C7455064}"/>
              </a:ext>
            </a:extLst>
          </p:cNvPr>
          <p:cNvSpPr txBox="1">
            <a:spLocks/>
          </p:cNvSpPr>
          <p:nvPr/>
        </p:nvSpPr>
        <p:spPr>
          <a:xfrm>
            <a:off x="4118846" y="194210"/>
            <a:ext cx="4509201" cy="1132884"/>
          </a:xfrm>
          <a:prstGeom prst="rect">
            <a:avLst/>
          </a:prstGeom>
          <a:solidFill>
            <a:schemeClr val="accent2">
              <a:lumMod val="40000"/>
              <a:lumOff val="60000"/>
              <a:alpha val="68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CA" sz="2800" dirty="0">
                <a:solidFill>
                  <a:srgbClr val="28324A"/>
                </a:solidFill>
              </a:rPr>
              <a:t>Cardiovascular diseases:</a:t>
            </a:r>
          </a:p>
          <a:p>
            <a:r>
              <a:rPr lang="en-CA" sz="2800" b="0" dirty="0">
                <a:solidFill>
                  <a:srgbClr val="28324A"/>
                </a:solidFill>
              </a:rPr>
              <a:t>A surprising story</a:t>
            </a:r>
          </a:p>
        </p:txBody>
      </p:sp>
    </p:spTree>
    <p:extLst>
      <p:ext uri="{BB962C8B-B14F-4D97-AF65-F5344CB8AC3E}">
        <p14:creationId xmlns:p14="http://schemas.microsoft.com/office/powerpoint/2010/main" val="1800554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7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4" name="Google Shape;494;p1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584AF-57CB-57A3-9862-69B2443C0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91568"/>
            <a:ext cx="7772400" cy="302076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720" name="Google Shape;72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err="1"/>
              <a:t>jdormaar@gmail.com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721" name="Google Shape;721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538728" y="2807606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/>
              <a:t>THE PLANET’S</a:t>
            </a:r>
            <a:br>
              <a:rPr lang="en" sz="9000" dirty="0"/>
            </a:br>
            <a:r>
              <a:rPr lang="en" sz="5400" dirty="0"/>
              <a:t>SURVIVAL PLAN!!</a:t>
            </a:r>
            <a:endParaRPr sz="9000" dirty="0"/>
          </a:p>
        </p:txBody>
      </p:sp>
      <p:sp>
        <p:nvSpPr>
          <p:cNvPr id="507" name="Google Shape;507;p19"/>
          <p:cNvSpPr txBox="1">
            <a:spLocks noGrp="1"/>
          </p:cNvSpPr>
          <p:nvPr>
            <p:ph type="subTitle" idx="4294967295"/>
          </p:nvPr>
        </p:nvSpPr>
        <p:spPr>
          <a:xfrm>
            <a:off x="538728" y="3779584"/>
            <a:ext cx="813848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Analyze global mortality, and by extension master it’s survival success patterns! </a:t>
            </a:r>
            <a:endParaRPr sz="1800" dirty="0"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059329" y="360532"/>
            <a:ext cx="1166508" cy="1166538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2" name="Google Shape;1405;p49">
            <a:extLst>
              <a:ext uri="{FF2B5EF4-FFF2-40B4-BE49-F238E27FC236}">
                <a16:creationId xmlns:a16="http://schemas.microsoft.com/office/drawing/2014/main" id="{C0F3FA4C-AA65-B79A-642A-5DC812FFCE9E}"/>
              </a:ext>
            </a:extLst>
          </p:cNvPr>
          <p:cNvGrpSpPr/>
          <p:nvPr/>
        </p:nvGrpSpPr>
        <p:grpSpPr>
          <a:xfrm rot="19823073">
            <a:off x="3158521" y="761809"/>
            <a:ext cx="685461" cy="738662"/>
            <a:chOff x="4539787" y="1011032"/>
            <a:chExt cx="598958" cy="720261"/>
          </a:xfrm>
        </p:grpSpPr>
        <p:sp>
          <p:nvSpPr>
            <p:cNvPr id="3" name="Google Shape;1406;p49">
              <a:extLst>
                <a:ext uri="{FF2B5EF4-FFF2-40B4-BE49-F238E27FC236}">
                  <a16:creationId xmlns:a16="http://schemas.microsoft.com/office/drawing/2014/main" id="{98D2ECDF-07AF-D1FF-F795-309AB2D3773F}"/>
                </a:ext>
              </a:extLst>
            </p:cNvPr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407;p49">
              <a:extLst>
                <a:ext uri="{FF2B5EF4-FFF2-40B4-BE49-F238E27FC236}">
                  <a16:creationId xmlns:a16="http://schemas.microsoft.com/office/drawing/2014/main" id="{D34A2CF8-644A-A8AF-FFA4-D93D293F25E7}"/>
                </a:ext>
              </a:extLst>
            </p:cNvPr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408;p49">
              <a:extLst>
                <a:ext uri="{FF2B5EF4-FFF2-40B4-BE49-F238E27FC236}">
                  <a16:creationId xmlns:a16="http://schemas.microsoft.com/office/drawing/2014/main" id="{8AA123FD-48FC-CA12-3E08-EDF1AC7E88B0}"/>
                </a:ext>
              </a:extLst>
            </p:cNvPr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409;p49">
              <a:extLst>
                <a:ext uri="{FF2B5EF4-FFF2-40B4-BE49-F238E27FC236}">
                  <a16:creationId xmlns:a16="http://schemas.microsoft.com/office/drawing/2014/main" id="{574B16E1-6B7E-7A38-B3EE-9DF585CB7766}"/>
                </a:ext>
              </a:extLst>
            </p:cNvPr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410;p49">
              <a:extLst>
                <a:ext uri="{FF2B5EF4-FFF2-40B4-BE49-F238E27FC236}">
                  <a16:creationId xmlns:a16="http://schemas.microsoft.com/office/drawing/2014/main" id="{9F65F0F0-D650-30AD-CAAF-CDDD6DA48357}"/>
                </a:ext>
              </a:extLst>
            </p:cNvPr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428;p49">
            <a:extLst>
              <a:ext uri="{FF2B5EF4-FFF2-40B4-BE49-F238E27FC236}">
                <a16:creationId xmlns:a16="http://schemas.microsoft.com/office/drawing/2014/main" id="{81650455-34C3-D81B-E428-CDE94FAC1AA6}"/>
              </a:ext>
            </a:extLst>
          </p:cNvPr>
          <p:cNvGrpSpPr/>
          <p:nvPr/>
        </p:nvGrpSpPr>
        <p:grpSpPr>
          <a:xfrm rot="1923981">
            <a:off x="5476953" y="464240"/>
            <a:ext cx="930924" cy="1009808"/>
            <a:chOff x="8770051" y="937343"/>
            <a:chExt cx="744273" cy="793950"/>
          </a:xfrm>
        </p:grpSpPr>
        <p:sp>
          <p:nvSpPr>
            <p:cNvPr id="9" name="Google Shape;1429;p49">
              <a:extLst>
                <a:ext uri="{FF2B5EF4-FFF2-40B4-BE49-F238E27FC236}">
                  <a16:creationId xmlns:a16="http://schemas.microsoft.com/office/drawing/2014/main" id="{8D6351F3-B45E-22B9-19D9-AD15E032AB16}"/>
                </a:ext>
              </a:extLst>
            </p:cNvPr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430;p49">
              <a:extLst>
                <a:ext uri="{FF2B5EF4-FFF2-40B4-BE49-F238E27FC236}">
                  <a16:creationId xmlns:a16="http://schemas.microsoft.com/office/drawing/2014/main" id="{62ECB7F3-FFAD-99D5-927F-0E83FEB68B52}"/>
                </a:ext>
              </a:extLst>
            </p:cNvPr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431;p49">
              <a:extLst>
                <a:ext uri="{FF2B5EF4-FFF2-40B4-BE49-F238E27FC236}">
                  <a16:creationId xmlns:a16="http://schemas.microsoft.com/office/drawing/2014/main" id="{F16B5E98-9B6D-C308-033F-85BB249AC83F}"/>
                </a:ext>
              </a:extLst>
            </p:cNvPr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432;p49">
              <a:extLst>
                <a:ext uri="{FF2B5EF4-FFF2-40B4-BE49-F238E27FC236}">
                  <a16:creationId xmlns:a16="http://schemas.microsoft.com/office/drawing/2014/main" id="{E6564CC3-41C6-7348-0828-536B9243F6A3}"/>
                </a:ext>
              </a:extLst>
            </p:cNvPr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433;p49">
              <a:extLst>
                <a:ext uri="{FF2B5EF4-FFF2-40B4-BE49-F238E27FC236}">
                  <a16:creationId xmlns:a16="http://schemas.microsoft.com/office/drawing/2014/main" id="{53FDC9B0-A837-59AA-D332-20EA0C346DE5}"/>
                </a:ext>
              </a:extLst>
            </p:cNvPr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" name="Google Shape;1434;p49">
              <a:extLst>
                <a:ext uri="{FF2B5EF4-FFF2-40B4-BE49-F238E27FC236}">
                  <a16:creationId xmlns:a16="http://schemas.microsoft.com/office/drawing/2014/main" id="{A7F78C4E-4A3B-CCB8-5918-3881FE3B5DB5}"/>
                </a:ext>
              </a:extLst>
            </p:cNvPr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5" name="Google Shape;1435;p49">
                <a:extLst>
                  <a:ext uri="{FF2B5EF4-FFF2-40B4-BE49-F238E27FC236}">
                    <a16:creationId xmlns:a16="http://schemas.microsoft.com/office/drawing/2014/main" id="{D98FF4FB-B33C-99E8-CB06-CA3DCDDECBEB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436;p49">
                <a:extLst>
                  <a:ext uri="{FF2B5EF4-FFF2-40B4-BE49-F238E27FC236}">
                    <a16:creationId xmlns:a16="http://schemas.microsoft.com/office/drawing/2014/main" id="{C14C5778-5202-C8AF-4B71-C34490425841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437;p49">
                <a:extLst>
                  <a:ext uri="{FF2B5EF4-FFF2-40B4-BE49-F238E27FC236}">
                    <a16:creationId xmlns:a16="http://schemas.microsoft.com/office/drawing/2014/main" id="{755BB6D8-D00E-53F7-D4EC-227D4820B4CD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438;p49">
                <a:extLst>
                  <a:ext uri="{FF2B5EF4-FFF2-40B4-BE49-F238E27FC236}">
                    <a16:creationId xmlns:a16="http://schemas.microsoft.com/office/drawing/2014/main" id="{17181D29-C3AB-61EB-8D5C-65E0415FCB99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439;p49">
                <a:extLst>
                  <a:ext uri="{FF2B5EF4-FFF2-40B4-BE49-F238E27FC236}">
                    <a16:creationId xmlns:a16="http://schemas.microsoft.com/office/drawing/2014/main" id="{D78D78F5-516C-0F8F-E2FA-04EDA99F1D14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440;p49">
                <a:extLst>
                  <a:ext uri="{FF2B5EF4-FFF2-40B4-BE49-F238E27FC236}">
                    <a16:creationId xmlns:a16="http://schemas.microsoft.com/office/drawing/2014/main" id="{64E88858-9533-35FF-C7E6-7FBF5040BE82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441;p49">
                <a:extLst>
                  <a:ext uri="{FF2B5EF4-FFF2-40B4-BE49-F238E27FC236}">
                    <a16:creationId xmlns:a16="http://schemas.microsoft.com/office/drawing/2014/main" id="{2AC54B59-09DC-EDA0-D63D-F24C745682BE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442;p49">
                <a:extLst>
                  <a:ext uri="{FF2B5EF4-FFF2-40B4-BE49-F238E27FC236}">
                    <a16:creationId xmlns:a16="http://schemas.microsoft.com/office/drawing/2014/main" id="{14314AA6-B9B7-CF95-6BE6-4EBE65EEFAEE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443;p49">
                <a:extLst>
                  <a:ext uri="{FF2B5EF4-FFF2-40B4-BE49-F238E27FC236}">
                    <a16:creationId xmlns:a16="http://schemas.microsoft.com/office/drawing/2014/main" id="{E9263676-1DD7-3434-4D8C-692C8AD6DB46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444;p49">
                <a:extLst>
                  <a:ext uri="{FF2B5EF4-FFF2-40B4-BE49-F238E27FC236}">
                    <a16:creationId xmlns:a16="http://schemas.microsoft.com/office/drawing/2014/main" id="{4C29FF47-81A7-EDB5-C2B9-6DD10AA567D6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19"/>
          <p:cNvGrpSpPr/>
          <p:nvPr/>
        </p:nvGrpSpPr>
        <p:grpSpPr>
          <a:xfrm>
            <a:off x="4059329" y="360532"/>
            <a:ext cx="1166508" cy="1166538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" name="Google Shape;1405;p49">
            <a:extLst>
              <a:ext uri="{FF2B5EF4-FFF2-40B4-BE49-F238E27FC236}">
                <a16:creationId xmlns:a16="http://schemas.microsoft.com/office/drawing/2014/main" id="{C0F3FA4C-AA65-B79A-642A-5DC812FFCE9E}"/>
              </a:ext>
            </a:extLst>
          </p:cNvPr>
          <p:cNvGrpSpPr/>
          <p:nvPr/>
        </p:nvGrpSpPr>
        <p:grpSpPr>
          <a:xfrm rot="19823073">
            <a:off x="3158521" y="761809"/>
            <a:ext cx="685461" cy="738662"/>
            <a:chOff x="4539787" y="1011032"/>
            <a:chExt cx="598958" cy="720261"/>
          </a:xfrm>
        </p:grpSpPr>
        <p:sp>
          <p:nvSpPr>
            <p:cNvPr id="3" name="Google Shape;1406;p49">
              <a:extLst>
                <a:ext uri="{FF2B5EF4-FFF2-40B4-BE49-F238E27FC236}">
                  <a16:creationId xmlns:a16="http://schemas.microsoft.com/office/drawing/2014/main" id="{98D2ECDF-07AF-D1FF-F795-309AB2D3773F}"/>
                </a:ext>
              </a:extLst>
            </p:cNvPr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407;p49">
              <a:extLst>
                <a:ext uri="{FF2B5EF4-FFF2-40B4-BE49-F238E27FC236}">
                  <a16:creationId xmlns:a16="http://schemas.microsoft.com/office/drawing/2014/main" id="{D34A2CF8-644A-A8AF-FFA4-D93D293F25E7}"/>
                </a:ext>
              </a:extLst>
            </p:cNvPr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408;p49">
              <a:extLst>
                <a:ext uri="{FF2B5EF4-FFF2-40B4-BE49-F238E27FC236}">
                  <a16:creationId xmlns:a16="http://schemas.microsoft.com/office/drawing/2014/main" id="{8AA123FD-48FC-CA12-3E08-EDF1AC7E88B0}"/>
                </a:ext>
              </a:extLst>
            </p:cNvPr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409;p49">
              <a:extLst>
                <a:ext uri="{FF2B5EF4-FFF2-40B4-BE49-F238E27FC236}">
                  <a16:creationId xmlns:a16="http://schemas.microsoft.com/office/drawing/2014/main" id="{574B16E1-6B7E-7A38-B3EE-9DF585CB7766}"/>
                </a:ext>
              </a:extLst>
            </p:cNvPr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410;p49">
              <a:extLst>
                <a:ext uri="{FF2B5EF4-FFF2-40B4-BE49-F238E27FC236}">
                  <a16:creationId xmlns:a16="http://schemas.microsoft.com/office/drawing/2014/main" id="{9F65F0F0-D650-30AD-CAAF-CDDD6DA48357}"/>
                </a:ext>
              </a:extLst>
            </p:cNvPr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428;p49">
            <a:extLst>
              <a:ext uri="{FF2B5EF4-FFF2-40B4-BE49-F238E27FC236}">
                <a16:creationId xmlns:a16="http://schemas.microsoft.com/office/drawing/2014/main" id="{81650455-34C3-D81B-E428-CDE94FAC1AA6}"/>
              </a:ext>
            </a:extLst>
          </p:cNvPr>
          <p:cNvGrpSpPr/>
          <p:nvPr/>
        </p:nvGrpSpPr>
        <p:grpSpPr>
          <a:xfrm rot="1923981">
            <a:off x="5476953" y="464240"/>
            <a:ext cx="930924" cy="1009808"/>
            <a:chOff x="8770051" y="937343"/>
            <a:chExt cx="744273" cy="793950"/>
          </a:xfrm>
        </p:grpSpPr>
        <p:sp>
          <p:nvSpPr>
            <p:cNvPr id="9" name="Google Shape;1429;p49">
              <a:extLst>
                <a:ext uri="{FF2B5EF4-FFF2-40B4-BE49-F238E27FC236}">
                  <a16:creationId xmlns:a16="http://schemas.microsoft.com/office/drawing/2014/main" id="{8D6351F3-B45E-22B9-19D9-AD15E032AB16}"/>
                </a:ext>
              </a:extLst>
            </p:cNvPr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430;p49">
              <a:extLst>
                <a:ext uri="{FF2B5EF4-FFF2-40B4-BE49-F238E27FC236}">
                  <a16:creationId xmlns:a16="http://schemas.microsoft.com/office/drawing/2014/main" id="{62ECB7F3-FFAD-99D5-927F-0E83FEB68B52}"/>
                </a:ext>
              </a:extLst>
            </p:cNvPr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431;p49">
              <a:extLst>
                <a:ext uri="{FF2B5EF4-FFF2-40B4-BE49-F238E27FC236}">
                  <a16:creationId xmlns:a16="http://schemas.microsoft.com/office/drawing/2014/main" id="{F16B5E98-9B6D-C308-033F-85BB249AC83F}"/>
                </a:ext>
              </a:extLst>
            </p:cNvPr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432;p49">
              <a:extLst>
                <a:ext uri="{FF2B5EF4-FFF2-40B4-BE49-F238E27FC236}">
                  <a16:creationId xmlns:a16="http://schemas.microsoft.com/office/drawing/2014/main" id="{E6564CC3-41C6-7348-0828-536B9243F6A3}"/>
                </a:ext>
              </a:extLst>
            </p:cNvPr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433;p49">
              <a:extLst>
                <a:ext uri="{FF2B5EF4-FFF2-40B4-BE49-F238E27FC236}">
                  <a16:creationId xmlns:a16="http://schemas.microsoft.com/office/drawing/2014/main" id="{53FDC9B0-A837-59AA-D332-20EA0C346DE5}"/>
                </a:ext>
              </a:extLst>
            </p:cNvPr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" name="Google Shape;1434;p49">
              <a:extLst>
                <a:ext uri="{FF2B5EF4-FFF2-40B4-BE49-F238E27FC236}">
                  <a16:creationId xmlns:a16="http://schemas.microsoft.com/office/drawing/2014/main" id="{A7F78C4E-4A3B-CCB8-5918-3881FE3B5DB5}"/>
                </a:ext>
              </a:extLst>
            </p:cNvPr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5" name="Google Shape;1435;p49">
                <a:extLst>
                  <a:ext uri="{FF2B5EF4-FFF2-40B4-BE49-F238E27FC236}">
                    <a16:creationId xmlns:a16="http://schemas.microsoft.com/office/drawing/2014/main" id="{D98FF4FB-B33C-99E8-CB06-CA3DCDDECBEB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436;p49">
                <a:extLst>
                  <a:ext uri="{FF2B5EF4-FFF2-40B4-BE49-F238E27FC236}">
                    <a16:creationId xmlns:a16="http://schemas.microsoft.com/office/drawing/2014/main" id="{C14C5778-5202-C8AF-4B71-C34490425841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437;p49">
                <a:extLst>
                  <a:ext uri="{FF2B5EF4-FFF2-40B4-BE49-F238E27FC236}">
                    <a16:creationId xmlns:a16="http://schemas.microsoft.com/office/drawing/2014/main" id="{755BB6D8-D00E-53F7-D4EC-227D4820B4CD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438;p49">
                <a:extLst>
                  <a:ext uri="{FF2B5EF4-FFF2-40B4-BE49-F238E27FC236}">
                    <a16:creationId xmlns:a16="http://schemas.microsoft.com/office/drawing/2014/main" id="{17181D29-C3AB-61EB-8D5C-65E0415FCB99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439;p49">
                <a:extLst>
                  <a:ext uri="{FF2B5EF4-FFF2-40B4-BE49-F238E27FC236}">
                    <a16:creationId xmlns:a16="http://schemas.microsoft.com/office/drawing/2014/main" id="{D78D78F5-516C-0F8F-E2FA-04EDA99F1D14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440;p49">
                <a:extLst>
                  <a:ext uri="{FF2B5EF4-FFF2-40B4-BE49-F238E27FC236}">
                    <a16:creationId xmlns:a16="http://schemas.microsoft.com/office/drawing/2014/main" id="{64E88858-9533-35FF-C7E6-7FBF5040BE82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441;p49">
                <a:extLst>
                  <a:ext uri="{FF2B5EF4-FFF2-40B4-BE49-F238E27FC236}">
                    <a16:creationId xmlns:a16="http://schemas.microsoft.com/office/drawing/2014/main" id="{2AC54B59-09DC-EDA0-D63D-F24C745682BE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442;p49">
                <a:extLst>
                  <a:ext uri="{FF2B5EF4-FFF2-40B4-BE49-F238E27FC236}">
                    <a16:creationId xmlns:a16="http://schemas.microsoft.com/office/drawing/2014/main" id="{14314AA6-B9B7-CF95-6BE6-4EBE65EEFAEE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443;p49">
                <a:extLst>
                  <a:ext uri="{FF2B5EF4-FFF2-40B4-BE49-F238E27FC236}">
                    <a16:creationId xmlns:a16="http://schemas.microsoft.com/office/drawing/2014/main" id="{E9263676-1DD7-3434-4D8C-692C8AD6DB46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444;p49">
                <a:extLst>
                  <a:ext uri="{FF2B5EF4-FFF2-40B4-BE49-F238E27FC236}">
                    <a16:creationId xmlns:a16="http://schemas.microsoft.com/office/drawing/2014/main" id="{4C29FF47-81A7-EDB5-C2B9-6DD10AA567D6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" name="Google Shape;626;p30">
            <a:extLst>
              <a:ext uri="{FF2B5EF4-FFF2-40B4-BE49-F238E27FC236}">
                <a16:creationId xmlns:a16="http://schemas.microsoft.com/office/drawing/2014/main" id="{455FEB51-39A4-EF72-7B49-F08703C4B2E7}"/>
              </a:ext>
            </a:extLst>
          </p:cNvPr>
          <p:cNvSpPr txBox="1">
            <a:spLocks/>
          </p:cNvSpPr>
          <p:nvPr/>
        </p:nvSpPr>
        <p:spPr>
          <a:xfrm>
            <a:off x="6217745" y="200335"/>
            <a:ext cx="2486274" cy="16736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sz="9600" b="1" dirty="0">
                <a:solidFill>
                  <a:schemeClr val="accent4">
                    <a:lumMod val="75000"/>
                  </a:schemeClr>
                </a:solidFill>
                <a:latin typeface="Oswald" pitchFamily="2" charset="77"/>
              </a:rPr>
              <a:t>E</a:t>
            </a:r>
            <a:r>
              <a:rPr lang="en-CA" sz="9600" b="1" dirty="0">
                <a:solidFill>
                  <a:srgbClr val="92D050"/>
                </a:solidFill>
                <a:latin typeface="Oswald" pitchFamily="2" charset="77"/>
              </a:rPr>
              <a:t>TL</a:t>
            </a:r>
            <a:endParaRPr lang="en-CA" sz="9600" b="1" dirty="0">
              <a:solidFill>
                <a:schemeClr val="accent4">
                  <a:lumMod val="60000"/>
                  <a:lumOff val="40000"/>
                </a:schemeClr>
              </a:solidFill>
              <a:latin typeface="Oswald" pitchFamily="2" charset="77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53F947-7896-FC46-5410-6914CE3A1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94" y="363541"/>
            <a:ext cx="1613714" cy="9093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C0E07D4-F8BD-71AE-ADF7-C854DD42B1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207" b="82395"/>
          <a:stretch/>
        </p:blipFill>
        <p:spPr>
          <a:xfrm>
            <a:off x="1391797" y="2752362"/>
            <a:ext cx="3248364" cy="7908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AA2755A-695F-9665-DE88-4B97EA0C50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29" t="63819"/>
          <a:stretch/>
        </p:blipFill>
        <p:spPr>
          <a:xfrm>
            <a:off x="1964289" y="3282702"/>
            <a:ext cx="4668946" cy="16252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475719" y="1389748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HOW ARE THE GLOBAL MORTALITIES DISTRIBUTED DIFFERENTLY AMONGST VARIOUS AGE GROUPS?</a:t>
            </a:r>
            <a:endParaRPr sz="2400" dirty="0"/>
          </a:p>
        </p:txBody>
      </p:sp>
      <p:sp>
        <p:nvSpPr>
          <p:cNvPr id="29" name="Google Shape;727;p36">
            <a:extLst>
              <a:ext uri="{FF2B5EF4-FFF2-40B4-BE49-F238E27FC236}">
                <a16:creationId xmlns:a16="http://schemas.microsoft.com/office/drawing/2014/main" id="{2D49305A-545F-3DF0-84B6-134D77688A13}"/>
              </a:ext>
            </a:extLst>
          </p:cNvPr>
          <p:cNvSpPr txBox="1">
            <a:spLocks/>
          </p:cNvSpPr>
          <p:nvPr/>
        </p:nvSpPr>
        <p:spPr>
          <a:xfrm>
            <a:off x="507861" y="1123031"/>
            <a:ext cx="2238428" cy="632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CA" sz="1050" i="1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https://ourworldinndata.org</a:t>
            </a:r>
            <a:r>
              <a:rPr lang="en-CA" sz="1050" i="1" dirty="0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8789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0"/>
          <p:cNvSpPr txBox="1">
            <a:spLocks noGrp="1"/>
          </p:cNvSpPr>
          <p:nvPr>
            <p:ph type="body" idx="1"/>
          </p:nvPr>
        </p:nvSpPr>
        <p:spPr>
          <a:xfrm>
            <a:off x="1083975" y="100965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 dirty="0"/>
              <a:t>Yellow</a:t>
            </a:r>
            <a:endParaRPr sz="11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/>
              <a:t>Is the color of gold, butter and ripe lemons. In the spectrum of visible light, yellow is found between green and orange.</a:t>
            </a:r>
            <a:endParaRPr sz="1100" dirty="0"/>
          </a:p>
        </p:txBody>
      </p:sp>
      <p:sp>
        <p:nvSpPr>
          <p:cNvPr id="630" name="Google Shape;630;p30"/>
          <p:cNvSpPr txBox="1">
            <a:spLocks noGrp="1"/>
          </p:cNvSpPr>
          <p:nvPr>
            <p:ph type="body" idx="1"/>
          </p:nvPr>
        </p:nvSpPr>
        <p:spPr>
          <a:xfrm>
            <a:off x="1083975" y="289560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631" name="Google Shape;631;p30"/>
          <p:cNvSpPr txBox="1">
            <a:spLocks noGrp="1"/>
          </p:cNvSpPr>
          <p:nvPr>
            <p:ph type="body" idx="2"/>
          </p:nvPr>
        </p:nvSpPr>
        <p:spPr>
          <a:xfrm>
            <a:off x="3845087" y="289560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grpSp>
        <p:nvGrpSpPr>
          <p:cNvPr id="633" name="Google Shape;633;p30"/>
          <p:cNvGrpSpPr/>
          <p:nvPr/>
        </p:nvGrpSpPr>
        <p:grpSpPr>
          <a:xfrm>
            <a:off x="566743" y="3953237"/>
            <a:ext cx="464314" cy="494725"/>
            <a:chOff x="5970800" y="1619250"/>
            <a:chExt cx="428650" cy="456725"/>
          </a:xfrm>
        </p:grpSpPr>
        <p:sp>
          <p:nvSpPr>
            <p:cNvPr id="634" name="Google Shape;634;p30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" name="Google Shape;639;p30"/>
          <p:cNvSpPr/>
          <p:nvPr/>
        </p:nvSpPr>
        <p:spPr>
          <a:xfrm>
            <a:off x="637248" y="3095965"/>
            <a:ext cx="414053" cy="436530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0"/>
          <p:cNvSpPr/>
          <p:nvPr/>
        </p:nvSpPr>
        <p:spPr>
          <a:xfrm>
            <a:off x="6170551" y="3095965"/>
            <a:ext cx="464307" cy="464283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" name="Google Shape;644;p30"/>
          <p:cNvGrpSpPr/>
          <p:nvPr/>
        </p:nvGrpSpPr>
        <p:grpSpPr>
          <a:xfrm>
            <a:off x="3344447" y="3095965"/>
            <a:ext cx="502966" cy="425914"/>
            <a:chOff x="5275975" y="4344850"/>
            <a:chExt cx="470150" cy="398125"/>
          </a:xfrm>
        </p:grpSpPr>
        <p:sp>
          <p:nvSpPr>
            <p:cNvPr id="645" name="Google Shape;645;p30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3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B1E80-76F1-152F-7F8F-E58D64323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6" y="212484"/>
            <a:ext cx="3143793" cy="2348670"/>
          </a:xfrm>
          <a:prstGeom prst="rect">
            <a:avLst/>
          </a:prstGeom>
        </p:spPr>
      </p:pic>
      <p:sp>
        <p:nvSpPr>
          <p:cNvPr id="626" name="Google Shape;626;p30"/>
          <p:cNvSpPr txBox="1">
            <a:spLocks noGrp="1"/>
          </p:cNvSpPr>
          <p:nvPr>
            <p:ph type="title"/>
          </p:nvPr>
        </p:nvSpPr>
        <p:spPr>
          <a:xfrm>
            <a:off x="4459203" y="317192"/>
            <a:ext cx="2486274" cy="16736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92D050"/>
                </a:solidFill>
              </a:rPr>
              <a:t>E</a:t>
            </a:r>
            <a:r>
              <a:rPr lang="en" sz="9600" dirty="0">
                <a:solidFill>
                  <a:srgbClr val="00B050"/>
                </a:solidFill>
              </a:rPr>
              <a:t>TL</a:t>
            </a:r>
            <a:endParaRPr sz="9600" dirty="0">
              <a:solidFill>
                <a:srgbClr val="00B050"/>
              </a:solidFill>
            </a:endParaRPr>
          </a:p>
        </p:txBody>
      </p:sp>
      <p:sp>
        <p:nvSpPr>
          <p:cNvPr id="3" name="Google Shape;626;p30">
            <a:extLst>
              <a:ext uri="{FF2B5EF4-FFF2-40B4-BE49-F238E27FC236}">
                <a16:creationId xmlns:a16="http://schemas.microsoft.com/office/drawing/2014/main" id="{969858FB-F561-E4FB-9F17-257FFC43E9BB}"/>
              </a:ext>
            </a:extLst>
          </p:cNvPr>
          <p:cNvSpPr txBox="1">
            <a:spLocks/>
          </p:cNvSpPr>
          <p:nvPr/>
        </p:nvSpPr>
        <p:spPr>
          <a:xfrm>
            <a:off x="343611" y="447141"/>
            <a:ext cx="3119554" cy="91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CA" sz="2400" dirty="0"/>
              <a:t>Pandas in python:</a:t>
            </a:r>
          </a:p>
          <a:p>
            <a:r>
              <a:rPr lang="en-CA" sz="2400" dirty="0"/>
              <a:t>Explore &amp; </a:t>
            </a:r>
            <a:r>
              <a:rPr lang="en-CA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Transform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11DF32-C228-3AD7-CFCE-AB39BCFCC4A9}"/>
              </a:ext>
            </a:extLst>
          </p:cNvPr>
          <p:cNvSpPr/>
          <p:nvPr/>
        </p:nvSpPr>
        <p:spPr>
          <a:xfrm>
            <a:off x="310002" y="2314650"/>
            <a:ext cx="7949796" cy="267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53D3B4-0025-2545-4340-83BABEFE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54" y="2406340"/>
            <a:ext cx="7772400" cy="2530215"/>
          </a:xfrm>
          <a:prstGeom prst="rect">
            <a:avLst/>
          </a:prstGeom>
        </p:spPr>
      </p:pic>
      <p:sp>
        <p:nvSpPr>
          <p:cNvPr id="6" name="Google Shape;626;p30">
            <a:extLst>
              <a:ext uri="{FF2B5EF4-FFF2-40B4-BE49-F238E27FC236}">
                <a16:creationId xmlns:a16="http://schemas.microsoft.com/office/drawing/2014/main" id="{5480A50B-FA0C-AAC2-399C-6DAF418B4601}"/>
              </a:ext>
            </a:extLst>
          </p:cNvPr>
          <p:cNvSpPr txBox="1">
            <a:spLocks/>
          </p:cNvSpPr>
          <p:nvPr/>
        </p:nvSpPr>
        <p:spPr>
          <a:xfrm>
            <a:off x="0" y="2511299"/>
            <a:ext cx="4368733" cy="91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CA" sz="2400" dirty="0">
                <a:solidFill>
                  <a:schemeClr val="accent5">
                    <a:lumMod val="75000"/>
                  </a:schemeClr>
                </a:solidFill>
              </a:rPr>
              <a:t>LOAD</a:t>
            </a:r>
          </a:p>
          <a:p>
            <a:r>
              <a:rPr lang="en-CA" sz="2400" dirty="0"/>
              <a:t>Tables into Tableau:</a:t>
            </a:r>
          </a:p>
        </p:txBody>
      </p:sp>
      <p:grpSp>
        <p:nvGrpSpPr>
          <p:cNvPr id="640" name="Google Shape;640;p30"/>
          <p:cNvGrpSpPr/>
          <p:nvPr/>
        </p:nvGrpSpPr>
        <p:grpSpPr>
          <a:xfrm rot="19670258">
            <a:off x="7401677" y="4236497"/>
            <a:ext cx="413294" cy="382059"/>
            <a:chOff x="5975075" y="2327500"/>
            <a:chExt cx="420100" cy="388350"/>
          </a:xfrm>
        </p:grpSpPr>
        <p:sp>
          <p:nvSpPr>
            <p:cNvPr id="641" name="Google Shape;641;p3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solidFill>
                  <a:srgbClr val="28324A"/>
                </a:solidFill>
              </a:rPr>
              <a:t>World map, with country and causes of death interactivity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D32F73-6A46-095A-9A81-BD854773D6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31"/>
          <a:stretch/>
        </p:blipFill>
        <p:spPr>
          <a:xfrm>
            <a:off x="1099837" y="759774"/>
            <a:ext cx="6667766" cy="42251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solidFill>
                  <a:srgbClr val="28324A"/>
                </a:solidFill>
              </a:rPr>
              <a:t>Stacked Bar Chart,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3712A8-2023-DA78-1260-2F87770C9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27" y="771844"/>
            <a:ext cx="7160136" cy="4244075"/>
          </a:xfrm>
          <a:prstGeom prst="rect">
            <a:avLst/>
          </a:prstGeom>
        </p:spPr>
      </p:pic>
      <p:sp>
        <p:nvSpPr>
          <p:cNvPr id="4" name="Google Shape;549;p23">
            <a:extLst>
              <a:ext uri="{FF2B5EF4-FFF2-40B4-BE49-F238E27FC236}">
                <a16:creationId xmlns:a16="http://schemas.microsoft.com/office/drawing/2014/main" id="{70A8F328-CA07-CB37-7E9E-20E89F487368}"/>
              </a:ext>
            </a:extLst>
          </p:cNvPr>
          <p:cNvSpPr txBox="1">
            <a:spLocks/>
          </p:cNvSpPr>
          <p:nvPr/>
        </p:nvSpPr>
        <p:spPr>
          <a:xfrm>
            <a:off x="190766" y="2364860"/>
            <a:ext cx="91440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 lang="en-CA" sz="2800" dirty="0">
              <a:solidFill>
                <a:srgbClr val="2832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207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solidFill>
                  <a:srgbClr val="28324A"/>
                </a:solidFill>
              </a:rPr>
              <a:t>Stacked Bar Chart,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A75EE-3CB1-9758-559A-9B759739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00" y="677961"/>
            <a:ext cx="7428701" cy="440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3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 err="1">
                <a:solidFill>
                  <a:srgbClr val="28324A"/>
                </a:solidFill>
              </a:rPr>
              <a:t>TreeMap</a:t>
            </a:r>
            <a:r>
              <a:rPr lang="en-CA" sz="2800" dirty="0">
                <a:solidFill>
                  <a:srgbClr val="28324A"/>
                </a:solidFill>
              </a:rPr>
              <a:t>: Also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1FF5D-F233-D238-4754-5BC43C559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66" y="764423"/>
            <a:ext cx="6981092" cy="4135268"/>
          </a:xfrm>
          <a:prstGeom prst="rect">
            <a:avLst/>
          </a:prstGeom>
        </p:spPr>
      </p:pic>
      <p:sp>
        <p:nvSpPr>
          <p:cNvPr id="4" name="Google Shape;549;p23">
            <a:extLst>
              <a:ext uri="{FF2B5EF4-FFF2-40B4-BE49-F238E27FC236}">
                <a16:creationId xmlns:a16="http://schemas.microsoft.com/office/drawing/2014/main" id="{8FA11C78-D6FC-108D-7703-904A9BE6C14C}"/>
              </a:ext>
            </a:extLst>
          </p:cNvPr>
          <p:cNvSpPr txBox="1">
            <a:spLocks/>
          </p:cNvSpPr>
          <p:nvPr/>
        </p:nvSpPr>
        <p:spPr>
          <a:xfrm>
            <a:off x="780648" y="1414200"/>
            <a:ext cx="3304310" cy="122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CA" b="0" dirty="0">
                <a:solidFill>
                  <a:srgbClr val="28324A"/>
                </a:solidFill>
              </a:rPr>
              <a:t>Areas of research with </a:t>
            </a:r>
          </a:p>
          <a:p>
            <a:r>
              <a:rPr lang="en-CA" b="0" dirty="0">
                <a:solidFill>
                  <a:srgbClr val="28324A"/>
                </a:solidFill>
              </a:rPr>
              <a:t>Connections to genetic/genomic heritability</a:t>
            </a:r>
          </a:p>
        </p:txBody>
      </p:sp>
      <p:sp>
        <p:nvSpPr>
          <p:cNvPr id="5" name="Google Shape;549;p23">
            <a:extLst>
              <a:ext uri="{FF2B5EF4-FFF2-40B4-BE49-F238E27FC236}">
                <a16:creationId xmlns:a16="http://schemas.microsoft.com/office/drawing/2014/main" id="{B9A1855F-6742-F9B9-41DD-A5C4CDFB3C29}"/>
              </a:ext>
            </a:extLst>
          </p:cNvPr>
          <p:cNvSpPr txBox="1">
            <a:spLocks/>
          </p:cNvSpPr>
          <p:nvPr/>
        </p:nvSpPr>
        <p:spPr>
          <a:xfrm>
            <a:off x="4946069" y="1258503"/>
            <a:ext cx="2097365" cy="99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CA" sz="1800" b="0" dirty="0">
                <a:solidFill>
                  <a:srgbClr val="28324A"/>
                </a:solidFill>
              </a:rPr>
              <a:t>Communicable:</a:t>
            </a:r>
          </a:p>
        </p:txBody>
      </p:sp>
      <p:sp>
        <p:nvSpPr>
          <p:cNvPr id="6" name="Google Shape;549;p23">
            <a:extLst>
              <a:ext uri="{FF2B5EF4-FFF2-40B4-BE49-F238E27FC236}">
                <a16:creationId xmlns:a16="http://schemas.microsoft.com/office/drawing/2014/main" id="{D5E3C433-C54B-0C7E-8D7B-A2AE759AE045}"/>
              </a:ext>
            </a:extLst>
          </p:cNvPr>
          <p:cNvSpPr txBox="1">
            <a:spLocks/>
          </p:cNvSpPr>
          <p:nvPr/>
        </p:nvSpPr>
        <p:spPr>
          <a:xfrm>
            <a:off x="6423709" y="3767096"/>
            <a:ext cx="1572491" cy="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CA" sz="1800" b="0" dirty="0">
                <a:solidFill>
                  <a:srgbClr val="28324A"/>
                </a:solidFill>
              </a:rPr>
              <a:t>External </a:t>
            </a:r>
          </a:p>
          <a:p>
            <a:r>
              <a:rPr lang="en-CA" sz="1800" b="0" dirty="0" err="1">
                <a:solidFill>
                  <a:srgbClr val="28324A"/>
                </a:solidFill>
              </a:rPr>
              <a:t>Affectors</a:t>
            </a:r>
            <a:endParaRPr lang="en-CA" sz="1800" b="0" dirty="0">
              <a:solidFill>
                <a:srgbClr val="2832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986991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379</Words>
  <Application>Microsoft Macintosh PowerPoint</Application>
  <PresentationFormat>On-screen Show (16:9)</PresentationFormat>
  <Paragraphs>68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Source Sans Pro</vt:lpstr>
      <vt:lpstr>Oswald</vt:lpstr>
      <vt:lpstr>Quince template</vt:lpstr>
      <vt:lpstr>Lighthouse Labs DS</vt:lpstr>
      <vt:lpstr>OPTION 2: CAUSE OF DEATH – OUR WORLD IN DATA</vt:lpstr>
      <vt:lpstr>THE PLANET’S SURVIVAL PLAN!!</vt:lpstr>
      <vt:lpstr>HOW ARE THE GLOBAL MORTALITIES DISTRIBUTED DIFFERENTLY AMONGST VARIOUS AGE GROUPS?</vt:lpstr>
      <vt:lpstr>ETL</vt:lpstr>
      <vt:lpstr>World map, with country and causes of death interactivity  </vt:lpstr>
      <vt:lpstr>Stacked Bar Chart, filtering for the top 30 causes  </vt:lpstr>
      <vt:lpstr>Stacked Bar Chart, filtering for the top 30 causes  </vt:lpstr>
      <vt:lpstr>TreeMap: Also filtering for the top 30 causes  </vt:lpstr>
      <vt:lpstr>TreeMap: Also filtering for the top 30 causes  </vt:lpstr>
      <vt:lpstr>TreeMap: Also filtering for the top 30 causes  </vt:lpstr>
      <vt:lpstr>TreeMap: Also filtering for the top 30 causes  </vt:lpstr>
      <vt:lpstr>TreeMap: Also filtering for the top 30 causes  </vt:lpstr>
      <vt:lpstr>TreeMap: Also filtering for the top 30 causes  </vt:lpstr>
      <vt:lpstr>TreeMap: Also filtering for the top 30 causes  </vt:lpstr>
      <vt:lpstr>Cancer tends to impact the elderly</vt:lpstr>
      <vt:lpstr>Road Injuries in Greenland!  Who knew!!?</vt:lpstr>
      <vt:lpstr>Diabetes in Russia.  </vt:lpstr>
      <vt:lpstr>Diabetes in Russia.  Superior survival in the other areas of potential deathy-ness, or do they craft masterful sweets worth getting diabetes for?</vt:lpstr>
      <vt:lpstr>TreeMap: Also filtering for the top 30 causes  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Jamie Dormaar</cp:lastModifiedBy>
  <cp:revision>8</cp:revision>
  <cp:lastPrinted>2022-12-13T08:32:32Z</cp:lastPrinted>
  <dcterms:modified xsi:type="dcterms:W3CDTF">2022-12-13T08:59:41Z</dcterms:modified>
</cp:coreProperties>
</file>